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4" r:id="rId2"/>
    <p:sldId id="265" r:id="rId3"/>
    <p:sldId id="266" r:id="rId4"/>
    <p:sldId id="267" r:id="rId5"/>
    <p:sldId id="269" r:id="rId6"/>
    <p:sldId id="270" r:id="rId7"/>
    <p:sldId id="280" r:id="rId8"/>
    <p:sldId id="281" r:id="rId9"/>
    <p:sldId id="282" r:id="rId10"/>
    <p:sldId id="271" r:id="rId11"/>
    <p:sldId id="27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02" userDrawn="1">
          <p15:clr>
            <a:srgbClr val="A4A3A4"/>
          </p15:clr>
        </p15:guide>
        <p15:guide id="2" pos="7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7433"/>
    <a:srgbClr val="856024"/>
    <a:srgbClr val="E3AE24"/>
    <a:srgbClr val="A3792C"/>
    <a:srgbClr val="D19B23"/>
    <a:srgbClr val="756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930" autoAdjust="0"/>
  </p:normalViewPr>
  <p:slideViewPr>
    <p:cSldViewPr snapToGrid="0" snapToObjects="1">
      <p:cViewPr varScale="1">
        <p:scale>
          <a:sx n="105" d="100"/>
          <a:sy n="105" d="100"/>
        </p:scale>
        <p:origin x="798" y="96"/>
      </p:cViewPr>
      <p:guideLst>
        <p:guide orient="horz" pos="2702"/>
        <p:guide pos="74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2AE9AF-5B02-A343-87BA-BF97CE0E58AE}" type="datetimeFigureOut">
              <a:rPr lang="en-US" smtClean="0"/>
              <a:t>5/2/2017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96C59-4C62-F748-9189-0658811B1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017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96C59-4C62-F748-9189-0658811B1D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122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each member of your team, detail his/her individual contributions to the project. Each student should be prepared to speak for ~1 minute regarding their contributions to the project.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96C59-4C62-F748-9189-0658811B1D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05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 your PSSCs in the space below, but do not read them during the presentation. Provide a link to a demonstration video of your project in action on your team website (720p 16:9 HD is recommended).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96C59-4C62-F748-9189-0658811B1D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412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272347" y="5974797"/>
            <a:ext cx="2737956" cy="8702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-1" y="4390740"/>
            <a:ext cx="8053139" cy="1864377"/>
            <a:chOff x="-1" y="4390739"/>
            <a:chExt cx="5853723" cy="1864377"/>
          </a:xfrm>
        </p:grpSpPr>
        <p:sp>
          <p:nvSpPr>
            <p:cNvPr id="33" name="Rectangle 32"/>
            <p:cNvSpPr/>
            <p:nvPr/>
          </p:nvSpPr>
          <p:spPr>
            <a:xfrm>
              <a:off x="-1" y="4390741"/>
              <a:ext cx="5853723" cy="1864375"/>
            </a:xfrm>
            <a:prstGeom prst="rect">
              <a:avLst/>
            </a:prstGeom>
            <a:solidFill>
              <a:srgbClr val="A3792C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34" name="Picture 33" descr="Lines_7404.pd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595" r="2920"/>
            <a:stretch/>
          </p:blipFill>
          <p:spPr>
            <a:xfrm>
              <a:off x="865" y="4390739"/>
              <a:ext cx="5852857" cy="1861539"/>
            </a:xfrm>
            <a:prstGeom prst="rect">
              <a:avLst/>
            </a:prstGeom>
            <a:solidFill>
              <a:srgbClr val="A3792C"/>
            </a:solidFill>
            <a:ln>
              <a:solidFill>
                <a:schemeClr val="accent1"/>
              </a:solidFill>
            </a:ln>
          </p:spPr>
        </p:pic>
      </p:grpSp>
      <p:sp>
        <p:nvSpPr>
          <p:cNvPr id="14" name="Rectangle 13"/>
          <p:cNvSpPr/>
          <p:nvPr userDrawn="1"/>
        </p:nvSpPr>
        <p:spPr>
          <a:xfrm>
            <a:off x="0" y="0"/>
            <a:ext cx="12192000" cy="10035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Title 14"/>
          <p:cNvSpPr>
            <a:spLocks noGrp="1"/>
          </p:cNvSpPr>
          <p:nvPr userDrawn="1">
            <p:ph type="title" hasCustomPrompt="1"/>
          </p:nvPr>
        </p:nvSpPr>
        <p:spPr>
          <a:xfrm>
            <a:off x="447301" y="4585792"/>
            <a:ext cx="6326535" cy="1655878"/>
          </a:xfrm>
        </p:spPr>
        <p:txBody>
          <a:bodyPr anchor="t">
            <a:noAutofit/>
          </a:bodyPr>
          <a:lstStyle>
            <a:lvl1pPr>
              <a:lnSpc>
                <a:spcPts val="6400"/>
              </a:lnSpc>
              <a:defRPr sz="7000" cap="all">
                <a:solidFill>
                  <a:srgbClr val="D19B23"/>
                </a:solidFill>
              </a:defRPr>
            </a:lvl1pPr>
          </a:lstStyle>
          <a:p>
            <a:r>
              <a:rPr lang="en-US" dirty="0" smtClean="0"/>
              <a:t>Document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 userDrawn="1">
            <p:ph type="body" sz="quarter" idx="14"/>
          </p:nvPr>
        </p:nvSpPr>
        <p:spPr>
          <a:xfrm>
            <a:off x="7663332" y="5623128"/>
            <a:ext cx="4149784" cy="311740"/>
          </a:xfrm>
        </p:spPr>
        <p:txBody>
          <a:bodyPr>
            <a:normAutofit/>
          </a:bodyPr>
          <a:lstStyle>
            <a:lvl1pPr>
              <a:defRPr sz="1400" b="1">
                <a:solidFill>
                  <a:srgbClr val="A3792C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 userDrawn="1">
            <p:ph type="body" sz="quarter" idx="15"/>
          </p:nvPr>
        </p:nvSpPr>
        <p:spPr>
          <a:xfrm>
            <a:off x="7663333" y="5918450"/>
            <a:ext cx="4149784" cy="333828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1400">
                <a:solidFill>
                  <a:srgbClr val="A3792C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0" name="Date Placeholder 6"/>
          <p:cNvSpPr>
            <a:spLocks noGrp="1"/>
          </p:cNvSpPr>
          <p:nvPr userDrawn="1">
            <p:ph type="dt" sz="half" idx="10"/>
          </p:nvPr>
        </p:nvSpPr>
        <p:spPr>
          <a:xfrm>
            <a:off x="7663332" y="6277182"/>
            <a:ext cx="4150121" cy="365125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r>
              <a:rPr lang="en-US" b="1" smtClean="0">
                <a:solidFill>
                  <a:srgbClr val="856024"/>
                </a:solidFill>
                <a:latin typeface="Arial"/>
                <a:cs typeface="Arial"/>
              </a:rPr>
              <a:t>Month day, year</a:t>
            </a:r>
            <a:endParaRPr lang="en-US" b="1" dirty="0">
              <a:solidFill>
                <a:srgbClr val="856024"/>
              </a:solidFill>
              <a:latin typeface="Arial"/>
              <a:cs typeface="Arial"/>
            </a:endParaRPr>
          </a:p>
        </p:txBody>
      </p:sp>
      <p:sp>
        <p:nvSpPr>
          <p:cNvPr id="31" name="Text Placeholder 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660113" y="4457140"/>
            <a:ext cx="4153339" cy="116598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cap="all">
                <a:solidFill>
                  <a:schemeClr val="tx1">
                    <a:lumMod val="65000"/>
                    <a:lumOff val="35000"/>
                  </a:schemeClr>
                </a:solidFill>
                <a:latin typeface="Impact"/>
              </a:defRPr>
            </a:lvl1pPr>
            <a:lvl2pPr marL="0" indent="0">
              <a:lnSpc>
                <a:spcPts val="8900"/>
              </a:lnSpc>
              <a:spcBef>
                <a:spcPts val="0"/>
              </a:spcBef>
              <a:buFontTx/>
              <a:buNone/>
              <a:defRPr sz="9800" cap="all" baseline="0">
                <a:solidFill>
                  <a:srgbClr val="A3792C"/>
                </a:solidFill>
                <a:latin typeface="Impact"/>
              </a:defRPr>
            </a:lvl2pPr>
            <a:lvl3pPr marL="0" indent="0">
              <a:lnSpc>
                <a:spcPts val="4000"/>
              </a:lnSpc>
              <a:spcBef>
                <a:spcPts val="0"/>
              </a:spcBef>
              <a:buFontTx/>
              <a:buNone/>
              <a:defRPr sz="4000" cap="all" baseline="0">
                <a:solidFill>
                  <a:schemeClr val="bg1">
                    <a:lumMod val="65000"/>
                  </a:schemeClr>
                </a:solidFill>
                <a:latin typeface="Impact"/>
              </a:defRPr>
            </a:lvl3pPr>
          </a:lstStyle>
          <a:p>
            <a:pPr lvl="0"/>
            <a:r>
              <a:rPr lang="en-US" dirty="0" smtClean="0"/>
              <a:t>Second Line</a:t>
            </a:r>
            <a:br>
              <a:rPr lang="en-US" dirty="0" smtClean="0"/>
            </a:br>
            <a:r>
              <a:rPr lang="en-US" dirty="0" smtClean="0"/>
              <a:t>Third Line</a:t>
            </a:r>
          </a:p>
        </p:txBody>
      </p:sp>
      <p:sp>
        <p:nvSpPr>
          <p:cNvPr id="10" name="Picture Placeholder 9"/>
          <p:cNvSpPr>
            <a:spLocks noGrp="1"/>
          </p:cNvSpPr>
          <p:nvPr userDrawn="1">
            <p:ph type="pic" sz="quarter" idx="17"/>
          </p:nvPr>
        </p:nvSpPr>
        <p:spPr>
          <a:xfrm>
            <a:off x="0" y="1"/>
            <a:ext cx="12192000" cy="43910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982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12192000" cy="9545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Rectangle 23"/>
          <p:cNvSpPr/>
          <p:nvPr userDrawn="1"/>
        </p:nvSpPr>
        <p:spPr>
          <a:xfrm>
            <a:off x="272347" y="5974797"/>
            <a:ext cx="2737956" cy="8702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18016" y="4147563"/>
            <a:ext cx="9300677" cy="2304038"/>
            <a:chOff x="-13512" y="4147563"/>
            <a:chExt cx="6975508" cy="2304038"/>
          </a:xfrm>
        </p:grpSpPr>
        <p:sp>
          <p:nvSpPr>
            <p:cNvPr id="20" name="Rectangle 19"/>
            <p:cNvSpPr/>
            <p:nvPr/>
          </p:nvSpPr>
          <p:spPr>
            <a:xfrm>
              <a:off x="-13511" y="4147563"/>
              <a:ext cx="6975507" cy="2304038"/>
            </a:xfrm>
            <a:prstGeom prst="rect">
              <a:avLst/>
            </a:prstGeom>
            <a:solidFill>
              <a:srgbClr val="D19B2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21" name="Picture 20" descr="Lines_30blk.pd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5" t="22542" r="22190"/>
            <a:stretch/>
          </p:blipFill>
          <p:spPr>
            <a:xfrm>
              <a:off x="-13512" y="4147563"/>
              <a:ext cx="6975507" cy="2304038"/>
            </a:xfrm>
            <a:prstGeom prst="rect">
              <a:avLst/>
            </a:prstGeom>
          </p:spPr>
        </p:pic>
      </p:grpSp>
      <p:cxnSp>
        <p:nvCxnSpPr>
          <p:cNvPr id="22" name="Straight Connector 21"/>
          <p:cNvCxnSpPr/>
          <p:nvPr userDrawn="1"/>
        </p:nvCxnSpPr>
        <p:spPr>
          <a:xfrm>
            <a:off x="1265302" y="5832568"/>
            <a:ext cx="7945297" cy="0"/>
          </a:xfrm>
          <a:prstGeom prst="line">
            <a:avLst/>
          </a:prstGeom>
          <a:ln>
            <a:solidFill>
              <a:srgbClr val="FFFFFF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1265302" y="6340619"/>
            <a:ext cx="7945297" cy="0"/>
          </a:xfrm>
          <a:prstGeom prst="line">
            <a:avLst/>
          </a:prstGeom>
          <a:ln>
            <a:solidFill>
              <a:srgbClr val="FFFFFF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itle 1"/>
          <p:cNvSpPr txBox="1">
            <a:spLocks/>
          </p:cNvSpPr>
          <p:nvPr userDrawn="1"/>
        </p:nvSpPr>
        <p:spPr>
          <a:xfrm>
            <a:off x="1062102" y="4303767"/>
            <a:ext cx="8148497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400" dirty="0">
              <a:solidFill>
                <a:schemeClr val="bg1"/>
              </a:solidFill>
              <a:latin typeface="Impact"/>
              <a:cs typeface="Impac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059043" y="4240780"/>
            <a:ext cx="8151556" cy="1591789"/>
          </a:xfrm>
        </p:spPr>
        <p:txBody>
          <a:bodyPr/>
          <a:lstStyle>
            <a:lvl1pPr>
              <a:lnSpc>
                <a:spcPct val="80000"/>
              </a:lnSpc>
              <a:defRPr sz="6500">
                <a:solidFill>
                  <a:srgbClr val="756C66"/>
                </a:solidFill>
              </a:defRPr>
            </a:lvl1pPr>
          </a:lstStyle>
          <a:p>
            <a:r>
              <a:rPr lang="en-US" dirty="0" smtClean="0"/>
              <a:t>Section</a:t>
            </a:r>
            <a:br>
              <a:rPr lang="en-US" dirty="0" smtClean="0"/>
            </a:br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4" hasCustomPrompt="1"/>
          </p:nvPr>
        </p:nvSpPr>
        <p:spPr>
          <a:xfrm>
            <a:off x="1059043" y="5799369"/>
            <a:ext cx="8151556" cy="556817"/>
          </a:xfrm>
        </p:spPr>
        <p:txBody>
          <a:bodyPr anchor="t">
            <a:noAutofit/>
          </a:bodyPr>
          <a:lstStyle>
            <a:lvl1pPr algn="l">
              <a:defRPr sz="3200" cap="all">
                <a:solidFill>
                  <a:schemeClr val="bg1"/>
                </a:solidFill>
                <a:latin typeface="Impact"/>
                <a:cs typeface="Impact"/>
              </a:defRPr>
            </a:lvl1pPr>
            <a:lvl2pPr algn="l">
              <a:defRPr>
                <a:latin typeface="Impact"/>
                <a:cs typeface="Impact"/>
              </a:defRPr>
            </a:lvl2pPr>
            <a:lvl3pPr algn="l">
              <a:defRPr>
                <a:latin typeface="Impact"/>
                <a:cs typeface="Impact"/>
              </a:defRPr>
            </a:lvl3pPr>
            <a:lvl4pPr algn="l">
              <a:defRPr>
                <a:latin typeface="Impact"/>
                <a:cs typeface="Impact"/>
              </a:defRPr>
            </a:lvl4pPr>
            <a:lvl5pPr algn="l">
              <a:defRPr>
                <a:latin typeface="Impact"/>
                <a:cs typeface="Impact"/>
              </a:defRPr>
            </a:lvl5pPr>
          </a:lstStyle>
          <a:p>
            <a:pPr lvl="0"/>
            <a:r>
              <a:rPr lang="en-US" dirty="0" smtClean="0"/>
              <a:t>Second Line</a:t>
            </a:r>
            <a:endParaRPr lang="en-US" dirty="0"/>
          </a:p>
        </p:txBody>
      </p:sp>
      <p:pic>
        <p:nvPicPr>
          <p:cNvPr id="29" name="Picture 28" descr="PU_sigtab.eps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" b="12554"/>
          <a:stretch/>
        </p:blipFill>
        <p:spPr>
          <a:xfrm>
            <a:off x="9410075" y="-8411"/>
            <a:ext cx="2589891" cy="1021073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-18016" y="-8410"/>
            <a:ext cx="9301717" cy="415654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9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0C8F5-D920-BB4B-933F-7F3EB43C82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09600" y="941895"/>
            <a:ext cx="10972800" cy="442912"/>
          </a:xfrm>
        </p:spPr>
        <p:txBody>
          <a:bodyPr anchor="t">
            <a:noAutofit/>
          </a:bodyPr>
          <a:lstStyle>
            <a:lvl1pPr marL="0" indent="0">
              <a:buNone/>
              <a:defRPr sz="1800" b="1" cap="all">
                <a:solidFill>
                  <a:srgbClr val="E3AE24"/>
                </a:solidFill>
                <a:latin typeface="Impact"/>
                <a:cs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/>
          </p:nvPr>
        </p:nvSpPr>
        <p:spPr>
          <a:xfrm>
            <a:off x="609601" y="1608140"/>
            <a:ext cx="10981265" cy="432646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17517" y="1271266"/>
            <a:ext cx="12174484" cy="1798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024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0C8F5-D920-BB4B-933F-7F3EB43C82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/>
          </p:nvPr>
        </p:nvSpPr>
        <p:spPr>
          <a:xfrm>
            <a:off x="609601" y="1195138"/>
            <a:ext cx="10981265" cy="4739471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708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264707" cy="434270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0C8F5-D920-BB4B-933F-7F3EB43C821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228806" y="1600373"/>
            <a:ext cx="5353593" cy="434254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09600" y="941895"/>
            <a:ext cx="10972800" cy="442912"/>
          </a:xfrm>
        </p:spPr>
        <p:txBody>
          <a:bodyPr anchor="t">
            <a:noAutofit/>
          </a:bodyPr>
          <a:lstStyle>
            <a:lvl1pPr marL="0" indent="0">
              <a:buNone/>
              <a:defRPr sz="1800" b="1" cap="all">
                <a:solidFill>
                  <a:srgbClr val="E3AE24"/>
                </a:solidFill>
                <a:latin typeface="Impact"/>
                <a:cs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V="1">
            <a:off x="17517" y="1271266"/>
            <a:ext cx="12174484" cy="1798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793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264707" cy="433440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33440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0C8F5-D920-BB4B-933F-7F3EB43C821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09600" y="941895"/>
            <a:ext cx="10972800" cy="442912"/>
          </a:xfrm>
        </p:spPr>
        <p:txBody>
          <a:bodyPr anchor="t">
            <a:noAutofit/>
          </a:bodyPr>
          <a:lstStyle>
            <a:lvl1pPr marL="0" indent="0">
              <a:buNone/>
              <a:defRPr sz="1800" b="1" cap="all">
                <a:solidFill>
                  <a:srgbClr val="E3AE24"/>
                </a:solidFill>
                <a:latin typeface="Impact"/>
                <a:cs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V="1">
            <a:off x="17517" y="1271266"/>
            <a:ext cx="12174484" cy="1798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535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265184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6"/>
            <a:ext cx="5265184" cy="376803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6"/>
            <a:ext cx="5389033" cy="376803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AB80C8F5-D920-BB4B-933F-7F3EB43C82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09600" y="941895"/>
            <a:ext cx="10972800" cy="442912"/>
          </a:xfrm>
        </p:spPr>
        <p:txBody>
          <a:bodyPr anchor="t">
            <a:noAutofit/>
          </a:bodyPr>
          <a:lstStyle>
            <a:lvl1pPr marL="0" indent="0">
              <a:buNone/>
              <a:defRPr sz="1800" b="1" cap="all">
                <a:solidFill>
                  <a:srgbClr val="E3AE24"/>
                </a:solidFill>
                <a:latin typeface="Impact"/>
                <a:cs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 flipV="1">
            <a:off x="17517" y="1271266"/>
            <a:ext cx="12174484" cy="1798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700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0C8F5-D920-BB4B-933F-7F3EB43C821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09600" y="941895"/>
            <a:ext cx="10972800" cy="442912"/>
          </a:xfrm>
        </p:spPr>
        <p:txBody>
          <a:bodyPr anchor="t">
            <a:noAutofit/>
          </a:bodyPr>
          <a:lstStyle>
            <a:lvl1pPr marL="0" indent="0">
              <a:buNone/>
              <a:defRPr sz="1800" b="1" cap="all">
                <a:solidFill>
                  <a:srgbClr val="E3AE24"/>
                </a:solidFill>
                <a:latin typeface="Impact"/>
                <a:cs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17517" y="1271266"/>
            <a:ext cx="12174484" cy="1798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091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-1"/>
            <a:ext cx="12192000" cy="13316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894847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ti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PU_sig132.tif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075633"/>
            <a:ext cx="2031832" cy="479171"/>
          </a:xfrm>
          <a:prstGeom prst="rect">
            <a:avLst/>
          </a:prstGeom>
        </p:spPr>
      </p:pic>
      <p:grpSp>
        <p:nvGrpSpPr>
          <p:cNvPr id="18" name="Group 17"/>
          <p:cNvGrpSpPr/>
          <p:nvPr userDrawn="1"/>
        </p:nvGrpSpPr>
        <p:grpSpPr>
          <a:xfrm>
            <a:off x="1" y="1"/>
            <a:ext cx="12209516" cy="915109"/>
            <a:chOff x="0" y="0"/>
            <a:chExt cx="9157137" cy="915109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9144000" cy="9151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20" name="Picture 19" descr="h2_lines_white.pdf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82" t="22582" r="22582" b="48017"/>
            <a:stretch/>
          </p:blipFill>
          <p:spPr>
            <a:xfrm>
              <a:off x="13137" y="1"/>
              <a:ext cx="9144000" cy="915108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15431"/>
            <a:ext cx="10981267" cy="7487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21492"/>
            <a:ext cx="10981267" cy="4221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6067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AB80C8F5-D920-BB4B-933F-7F3EB43C82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489507" y="1535528"/>
            <a:ext cx="11101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42853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6" r:id="rId3"/>
    <p:sldLayoutId id="2147483658" r:id="rId4"/>
    <p:sldLayoutId id="2147483657" r:id="rId5"/>
    <p:sldLayoutId id="2147483652" r:id="rId6"/>
    <p:sldLayoutId id="2147483653" r:id="rId7"/>
    <p:sldLayoutId id="2147483654" r:id="rId8"/>
    <p:sldLayoutId id="2147483655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 cap="all">
          <a:solidFill>
            <a:schemeClr val="bg1"/>
          </a:solidFill>
          <a:latin typeface="Impact"/>
          <a:ea typeface="+mj-ea"/>
          <a:cs typeface="Impact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16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Lucida Grande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KYNud7JYKw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2009" y="4460532"/>
            <a:ext cx="6608618" cy="1864086"/>
          </a:xfrm>
        </p:spPr>
        <p:txBody>
          <a:bodyPr/>
          <a:lstStyle/>
          <a:p>
            <a:r>
              <a:rPr lang="en-US" sz="4800" dirty="0"/>
              <a:t>ECE 477 Final Review: Team </a:t>
            </a:r>
            <a:r>
              <a:rPr lang="en-US" sz="4800" dirty="0" smtClean="0"/>
              <a:t>#12</a:t>
            </a:r>
            <a:r>
              <a:rPr lang="en-US" sz="4800" dirty="0"/>
              <a:t/>
            </a:r>
            <a:br>
              <a:rPr lang="en-US" sz="4800" dirty="0"/>
            </a:br>
            <a:endParaRPr lang="en-US" sz="4800" dirty="0"/>
          </a:p>
        </p:txBody>
      </p:sp>
      <p:pic>
        <p:nvPicPr>
          <p:cNvPr id="9" name="Picture 8" descr="PU_sigtab.ep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" b="12554"/>
          <a:stretch/>
        </p:blipFill>
        <p:spPr>
          <a:xfrm>
            <a:off x="10249582" y="5836927"/>
            <a:ext cx="1942418" cy="1021073"/>
          </a:xfrm>
          <a:prstGeom prst="rect">
            <a:avLst/>
          </a:prstGeom>
        </p:spPr>
      </p:pic>
      <p:sp>
        <p:nvSpPr>
          <p:cNvPr id="2" name="Picture Placeholder 1"/>
          <p:cNvSpPr>
            <a:spLocks noGrp="1"/>
          </p:cNvSpPr>
          <p:nvPr>
            <p:ph type="pic" sz="quarter" idx="17"/>
          </p:nvPr>
        </p:nvSpPr>
        <p:spPr>
          <a:xfrm>
            <a:off x="0" y="-4"/>
            <a:ext cx="12192000" cy="4391025"/>
          </a:xfrm>
        </p:spPr>
      </p:sp>
      <p:sp>
        <p:nvSpPr>
          <p:cNvPr id="4" name="TextBox 3"/>
          <p:cNvSpPr txBox="1"/>
          <p:nvPr/>
        </p:nvSpPr>
        <p:spPr>
          <a:xfrm>
            <a:off x="3686318" y="2018581"/>
            <a:ext cx="503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&lt;Add team picture or relevant project picture here&gt;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1507" r="23877"/>
          <a:stretch/>
        </p:blipFill>
        <p:spPr>
          <a:xfrm rot="5400000">
            <a:off x="3900491" y="-3900488"/>
            <a:ext cx="4391020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2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600" y="287723"/>
            <a:ext cx="10981267" cy="748782"/>
          </a:xfrm>
        </p:spPr>
        <p:txBody>
          <a:bodyPr/>
          <a:lstStyle/>
          <a:p>
            <a:r>
              <a:rPr lang="en-US" dirty="0" smtClean="0"/>
              <a:t>Project Demonstration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2"/>
          </p:nvPr>
        </p:nvSpPr>
        <p:spPr>
          <a:xfrm>
            <a:off x="697347" y="1075482"/>
            <a:ext cx="10358580" cy="4870395"/>
          </a:xfrm>
        </p:spPr>
        <p:txBody>
          <a:bodyPr>
            <a:noAutofit/>
          </a:bodyPr>
          <a:lstStyle/>
          <a:p>
            <a:pPr indent="-228600"/>
            <a:r>
              <a:rPr lang="en-US" sz="28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PSSC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#1: An ability to interact with the system through an external user interface such as a phone or remote</a:t>
            </a:r>
            <a:r>
              <a:rPr lang="en-US" sz="28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indent="-228600"/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PSSC #2: An ability to interface the microcontroller with an external device via Bluetooth</a:t>
            </a:r>
            <a:r>
              <a:rPr lang="en-US" sz="28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indent="-228600"/>
            <a:r>
              <a:rPr lang="en-US" sz="28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PSSC #3: An ability to recognize and process pitches played by a user through a sensing interface</a:t>
            </a:r>
            <a:r>
              <a:rPr lang="en-US" sz="2800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indent="-228600"/>
            <a:r>
              <a:rPr lang="en-US" sz="2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PSSC #4: An ability to display chords and notes on an LED array on the guitar neck</a:t>
            </a:r>
            <a:r>
              <a:rPr lang="en-US" sz="28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indent="-228600"/>
            <a:r>
              <a:rPr lang="en-US" sz="2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PSSC #5: An ability to have the microcontroller support two modes for user learning and full playback.</a:t>
            </a:r>
            <a:endParaRPr lang="en-US" sz="28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hlinkClick r:id="rId3"/>
          </p:cNvPr>
          <p:cNvSpPr txBox="1"/>
          <p:nvPr/>
        </p:nvSpPr>
        <p:spPr>
          <a:xfrm>
            <a:off x="11871960" y="-81609"/>
            <a:ext cx="32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11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4294967295"/>
          </p:nvPr>
        </p:nvSpPr>
        <p:spPr>
          <a:xfrm>
            <a:off x="2406650" y="2734575"/>
            <a:ext cx="7346950" cy="873363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17179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600" y="287723"/>
            <a:ext cx="10981267" cy="748782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2"/>
          </p:nvPr>
        </p:nvSpPr>
        <p:spPr>
          <a:xfrm>
            <a:off x="715820" y="1000665"/>
            <a:ext cx="8235949" cy="4933944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Project 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Block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Design Challenges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Individual Contributions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Project Demonstration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42235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600" y="287723"/>
            <a:ext cx="10981267" cy="748782"/>
          </a:xfrm>
        </p:spPr>
        <p:txBody>
          <a:bodyPr/>
          <a:lstStyle/>
          <a:p>
            <a:r>
              <a:rPr lang="en-US" dirty="0" smtClean="0"/>
              <a:t>Project Overview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2"/>
          </p:nvPr>
        </p:nvSpPr>
        <p:spPr>
          <a:xfrm>
            <a:off x="655780" y="1075482"/>
            <a:ext cx="11374580" cy="478037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Guitutar is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an LED embedded guitar neck that is designed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to serve as a supplement to learning how to play the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guitar. Once attached, Guitutar will allow for two modes of operation: learning mode and full playback. Learning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mode would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wait for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user to press the correct notes/chord and wait for a strum. A switch matrix using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the guitar’s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strings and frets serves as the chord/note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detection while an amplifier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circuit connects to the guitar’s pickup and serves as the method of strum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detection.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Full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playback mode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will play the full song and light up the chords and notes at the right time. 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620966"/>
            <a:ext cx="60960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3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600" y="287723"/>
            <a:ext cx="10981267" cy="748782"/>
          </a:xfrm>
        </p:spPr>
        <p:txBody>
          <a:bodyPr/>
          <a:lstStyle/>
          <a:p>
            <a:r>
              <a:rPr lang="en-US" dirty="0" smtClean="0"/>
              <a:t>Block Diagram</a:t>
            </a:r>
            <a:endParaRPr lang="en-US" dirty="0"/>
          </a:p>
        </p:txBody>
      </p:sp>
      <p:pic>
        <p:nvPicPr>
          <p:cNvPr id="1026" name="Picture 2" descr="Displaying Guitutar System Block 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345" y="1151792"/>
            <a:ext cx="4295775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71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600" y="287723"/>
            <a:ext cx="10981267" cy="748782"/>
          </a:xfrm>
        </p:spPr>
        <p:txBody>
          <a:bodyPr/>
          <a:lstStyle/>
          <a:p>
            <a:r>
              <a:rPr lang="en-US" dirty="0" smtClean="0"/>
              <a:t>Design Challenges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2"/>
          </p:nvPr>
        </p:nvSpPr>
        <p:spPr>
          <a:xfrm>
            <a:off x="678873" y="1036506"/>
            <a:ext cx="11042072" cy="487476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Connecting multipl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e PCBs with s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older bridges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PCB layout (traces and multiple layers)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PCB size restricted to guitar neck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Common grounds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Debugging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Harmony vs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PLIB.h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post packaging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Bluetooth transceiver (designed using BM78 and not with RN4020)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Final packaging of guitar neck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Final packaging of power box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18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600" y="287723"/>
            <a:ext cx="10981267" cy="748782"/>
          </a:xfrm>
        </p:spPr>
        <p:txBody>
          <a:bodyPr/>
          <a:lstStyle/>
          <a:p>
            <a:r>
              <a:rPr lang="en-US" dirty="0" smtClean="0"/>
              <a:t>Individual contributions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2"/>
          </p:nvPr>
        </p:nvSpPr>
        <p:spPr>
          <a:xfrm>
            <a:off x="706581" y="1332126"/>
            <a:ext cx="11152909" cy="4477547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Schematic/PCB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Power considerations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Pickup amplifier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Testing components before final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Packaging design and build for Power Box and Guitar Neck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PCB soldering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Hardware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debugging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Part selection and purchasing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Guitar sacrifice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idx="11"/>
          </p:nvPr>
        </p:nvSpPr>
        <p:spPr>
          <a:xfrm>
            <a:off x="706582" y="935152"/>
            <a:ext cx="8229600" cy="442912"/>
          </a:xfrm>
        </p:spPr>
        <p:txBody>
          <a:bodyPr/>
          <a:lstStyle/>
          <a:p>
            <a:r>
              <a:rPr lang="en-US" sz="2400" dirty="0" smtClean="0"/>
              <a:t>Austin </a:t>
            </a:r>
            <a:r>
              <a:rPr lang="en-US" sz="2400" dirty="0"/>
              <a:t>P</a:t>
            </a:r>
            <a:r>
              <a:rPr lang="en-US" sz="2400" dirty="0" smtClean="0"/>
              <a:t>eterson</a:t>
            </a:r>
            <a:endParaRPr lang="en-US" sz="2400" dirty="0"/>
          </a:p>
        </p:txBody>
      </p:sp>
      <p:pic>
        <p:nvPicPr>
          <p:cNvPr id="2050" name="Picture 2" descr="https://engineering.purdue.edu/477grp12/Team/progress/img/AustinImg/guitutar_fro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220" y="1378064"/>
            <a:ext cx="2459096" cy="327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engineering.purdue.edu/477grp12/Team/progress/img/AustinImg/guitutar_pwram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9607" y="4702796"/>
            <a:ext cx="2484709" cy="18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19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600" y="287723"/>
            <a:ext cx="10981267" cy="748782"/>
          </a:xfrm>
        </p:spPr>
        <p:txBody>
          <a:bodyPr/>
          <a:lstStyle/>
          <a:p>
            <a:r>
              <a:rPr lang="en-US" dirty="0" smtClean="0"/>
              <a:t>Individual contributions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2"/>
          </p:nvPr>
        </p:nvSpPr>
        <p:spPr>
          <a:xfrm>
            <a:off x="706581" y="1332126"/>
            <a:ext cx="11152909" cy="4477547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Contributed to the general planning process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Served as the resident guitar “expert”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Helped with generalized engineering group decisions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Configured the software development environment to allow for device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Wrote software to implement: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LED driving via GPIO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Song encoding - turning an LED array into a software accessible interface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String-fret switch matrix - translating human finger position into played notes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Multi-mode configuration and final implementation mode switching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1"/>
          </p:nvPr>
        </p:nvSpPr>
        <p:spPr>
          <a:xfrm>
            <a:off x="706582" y="935152"/>
            <a:ext cx="8229600" cy="442912"/>
          </a:xfrm>
        </p:spPr>
        <p:txBody>
          <a:bodyPr/>
          <a:lstStyle/>
          <a:p>
            <a:r>
              <a:rPr lang="en-US" sz="2400" dirty="0" smtClean="0"/>
              <a:t>Brian </a:t>
            </a:r>
            <a:r>
              <a:rPr lang="en-US" sz="2400" dirty="0" err="1" smtClean="0"/>
              <a:t>rieder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4234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600" y="287723"/>
            <a:ext cx="10981267" cy="748782"/>
          </a:xfrm>
        </p:spPr>
        <p:txBody>
          <a:bodyPr/>
          <a:lstStyle/>
          <a:p>
            <a:r>
              <a:rPr lang="en-US" dirty="0" smtClean="0"/>
              <a:t>Individual contributions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2"/>
          </p:nvPr>
        </p:nvSpPr>
        <p:spPr>
          <a:xfrm>
            <a:off x="706581" y="1332126"/>
            <a:ext cx="11152909" cy="4477547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Schematic/PCB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Fretboard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PCB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soldering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Acrylic Fretboard Overlay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Testing components before final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PCB soldering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Hardware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debugging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Part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selection and purchasing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PCB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soldering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idx="11"/>
          </p:nvPr>
        </p:nvSpPr>
        <p:spPr>
          <a:xfrm>
            <a:off x="706582" y="935152"/>
            <a:ext cx="8229600" cy="442912"/>
          </a:xfrm>
        </p:spPr>
        <p:txBody>
          <a:bodyPr/>
          <a:lstStyle/>
          <a:p>
            <a:r>
              <a:rPr lang="en-US" sz="2400" dirty="0" smtClean="0"/>
              <a:t>Jennifer </a:t>
            </a:r>
            <a:r>
              <a:rPr lang="en-US" sz="2400" dirty="0" err="1" smtClean="0"/>
              <a:t>isaza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856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600" y="287723"/>
            <a:ext cx="10981267" cy="748782"/>
          </a:xfrm>
        </p:spPr>
        <p:txBody>
          <a:bodyPr/>
          <a:lstStyle/>
          <a:p>
            <a:r>
              <a:rPr lang="en-US" dirty="0" smtClean="0"/>
              <a:t>Individual contributions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2"/>
          </p:nvPr>
        </p:nvSpPr>
        <p:spPr>
          <a:xfrm>
            <a:off x="706581" y="1332126"/>
            <a:ext cx="11152909" cy="4477547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Designed data encoding structures for song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Birthed delay concept and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Wrote Android phone application to interface with guitar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Wrote software to implement: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Song encoding / decoding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String-fret switch matrix - translating human finger position into played notes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Multi-mode configuration and final implementation mode switching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Fretboard data structure to quickly add notes and push out information to the display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idx="11"/>
          </p:nvPr>
        </p:nvSpPr>
        <p:spPr>
          <a:xfrm>
            <a:off x="706582" y="935152"/>
            <a:ext cx="8229600" cy="442912"/>
          </a:xfrm>
        </p:spPr>
        <p:txBody>
          <a:bodyPr/>
          <a:lstStyle/>
          <a:p>
            <a:r>
              <a:rPr lang="en-US" sz="2400" dirty="0" smtClean="0"/>
              <a:t>Cole </a:t>
            </a:r>
            <a:r>
              <a:rPr lang="en-US" sz="2400" dirty="0" err="1" smtClean="0"/>
              <a:t>giannotti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3715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19507</TotalTime>
  <Words>580</Words>
  <Application>Microsoft Office PowerPoint</Application>
  <PresentationFormat>Widescreen</PresentationFormat>
  <Paragraphs>79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Impact</vt:lpstr>
      <vt:lpstr>Lucida Grande</vt:lpstr>
      <vt:lpstr>Office Theme</vt:lpstr>
      <vt:lpstr>ECE 477 Final Review: Team #12 </vt:lpstr>
      <vt:lpstr>Outline</vt:lpstr>
      <vt:lpstr>Project Overview</vt:lpstr>
      <vt:lpstr>Block Diagram</vt:lpstr>
      <vt:lpstr>Design Challenges</vt:lpstr>
      <vt:lpstr>Individual contributions</vt:lpstr>
      <vt:lpstr>Individual contributions</vt:lpstr>
      <vt:lpstr>Individual contributions</vt:lpstr>
      <vt:lpstr>Individual contributions</vt:lpstr>
      <vt:lpstr>Project Demonstration</vt:lpstr>
      <vt:lpstr>PowerPoint Presentation</vt:lpstr>
    </vt:vector>
  </TitlesOfParts>
  <Company>Purdue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TITLE SECOND LINE AND THIRD LINE</dc:title>
  <dc:creator>Purdue Marketing Communications</dc:creator>
  <cp:lastModifiedBy>477 group 12, ECE</cp:lastModifiedBy>
  <cp:revision>312</cp:revision>
  <cp:lastPrinted>2012-02-14T22:31:46Z</cp:lastPrinted>
  <dcterms:created xsi:type="dcterms:W3CDTF">2011-09-20T15:44:26Z</dcterms:created>
  <dcterms:modified xsi:type="dcterms:W3CDTF">2017-05-02T22:09:29Z</dcterms:modified>
</cp:coreProperties>
</file>